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9" r:id="rId2"/>
    <p:sldId id="285" r:id="rId3"/>
    <p:sldId id="280" r:id="rId4"/>
    <p:sldId id="281" r:id="rId5"/>
    <p:sldId id="282" r:id="rId6"/>
    <p:sldId id="286" r:id="rId7"/>
    <p:sldId id="284" r:id="rId8"/>
  </p:sldIdLst>
  <p:sldSz cx="12192000" cy="6858000"/>
  <p:notesSz cx="6735763" cy="98663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79690" tIns="39845" rIns="79690" bIns="39845" rtlCol="0"/>
          <a:lstStyle>
            <a:lvl1pPr algn="l">
              <a:defRPr sz="10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79690" tIns="39845" rIns="79690" bIns="39845" rtlCol="0"/>
          <a:lstStyle>
            <a:lvl1pPr algn="r">
              <a:defRPr sz="1000"/>
            </a:lvl1pPr>
          </a:lstStyle>
          <a:p>
            <a:fld id="{0336C8B1-BEE1-4851-8927-F6B93CB1636C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9775"/>
            <a:ext cx="658018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9690" tIns="39845" rIns="79690" bIns="3984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79690" tIns="39845" rIns="79690" bIns="398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713"/>
            <a:ext cx="2918831" cy="493316"/>
          </a:xfrm>
          <a:prstGeom prst="rect">
            <a:avLst/>
          </a:prstGeom>
        </p:spPr>
        <p:txBody>
          <a:bodyPr vert="horz" lIns="79690" tIns="39845" rIns="79690" bIns="39845" rtlCol="0" anchor="b"/>
          <a:lstStyle>
            <a:lvl1pPr algn="l">
              <a:defRPr sz="10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713"/>
            <a:ext cx="2918831" cy="493316"/>
          </a:xfrm>
          <a:prstGeom prst="rect">
            <a:avLst/>
          </a:prstGeom>
        </p:spPr>
        <p:txBody>
          <a:bodyPr vert="horz" lIns="79690" tIns="39845" rIns="79690" bIns="39845" rtlCol="0" anchor="b"/>
          <a:lstStyle>
            <a:lvl1pPr algn="r">
              <a:defRPr sz="1000"/>
            </a:lvl1pPr>
          </a:lstStyle>
          <a:p>
            <a:fld id="{2DBEA216-3FCC-419E-A397-9BE09B563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22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5A4FB70-56F6-4A19-B9B6-3F2E86691C22}" type="datetime1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07991-469F-4279-B0EC-DBE237D6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73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hyperlink" Target="https://ai-voice-stage.ginno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9.jpg"/><Relationship Id="rId5" Type="http://schemas.openxmlformats.org/officeDocument/2006/relationships/image" Target="../media/image3.png"/><Relationship Id="rId10" Type="http://schemas.openxmlformats.org/officeDocument/2006/relationships/image" Target="../media/image18.jpg"/><Relationship Id="rId4" Type="http://schemas.openxmlformats.org/officeDocument/2006/relationships/image" Target="../media/image2.png"/><Relationship Id="rId9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t="-1" b="-1"/>
          <a:stretch/>
        </p:blipFill>
        <p:spPr>
          <a:xfrm>
            <a:off x="0" y="0"/>
            <a:ext cx="12191695" cy="922564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381305" y="333756"/>
            <a:ext cx="476402" cy="476402"/>
          </a:xfrm>
          <a:prstGeom prst="roundRect">
            <a:avLst>
              <a:gd name="adj" fmla="val 76775"/>
            </a:avLst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 l="-80" r="-80"/>
          <a:stretch/>
        </p:blipFill>
        <p:spPr>
          <a:xfrm>
            <a:off x="476402" y="457200"/>
            <a:ext cx="286207" cy="2286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000353" y="299923"/>
            <a:ext cx="999693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smtClean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MỘT SỐ HÌNH ẢNH MINH HỌA VỀ QUY TRÌNH ĐĂNG KÝ DỰ THI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1000354" y="642823"/>
            <a:ext cx="43626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smtClean="0">
                <a:solidFill>
                  <a:srgbClr val="FFFFFF">
                    <a:alpha val="8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Kỳ thi tuyển sinh vào lớp 10 THPT năm học 2026-2027</a:t>
            </a:r>
            <a:endParaRPr lang="en-US" sz="1000" dirty="0"/>
          </a:p>
        </p:txBody>
      </p:sp>
      <p:sp>
        <p:nvSpPr>
          <p:cNvPr id="44" name="Text 5"/>
          <p:cNvSpPr txBox="1"/>
          <p:nvPr/>
        </p:nvSpPr>
        <p:spPr>
          <a:xfrm>
            <a:off x="465821" y="1393976"/>
            <a:ext cx="4172752" cy="258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smtClean="0">
                <a:solidFill>
                  <a:srgbClr val="1E3A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DÀNH CHO HỌC SINH/PHỤ HUYNH HỌC SINH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504917" y="1713858"/>
            <a:ext cx="3984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/>
              <a:t>Cách 1: Đăng ký qua VNeID của học sinh</a:t>
            </a:r>
            <a:endParaRPr lang="en-US" sz="1600" b="1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651" y="1382544"/>
            <a:ext cx="6650240" cy="2503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09" y="3769103"/>
            <a:ext cx="3348051" cy="2835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981" y="4084447"/>
            <a:ext cx="6650240" cy="252045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722859" y="2244821"/>
            <a:ext cx="346020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1200"/>
              <a:t>Bước 1: Truy cập cổng </a:t>
            </a:r>
            <a:r>
              <a:rPr lang="en-US" sz="1400" b="1" smtClean="0">
                <a:solidFill>
                  <a:srgbClr val="FF0000"/>
                </a:solidFill>
              </a:rPr>
              <a:t>tsdaucap.hanoi.gov.vn</a:t>
            </a:r>
            <a:endParaRPr lang="vi-VN" sz="1400" b="1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vi-VN" sz="1200"/>
              <a:t>Bước 2: Đăng ký dự tuyển vào lớp 10</a:t>
            </a:r>
          </a:p>
          <a:p>
            <a:pPr algn="just">
              <a:lnSpc>
                <a:spcPct val="150000"/>
              </a:lnSpc>
            </a:pPr>
            <a:r>
              <a:rPr lang="vi-VN" sz="1200"/>
              <a:t>Bước 3: Mở ứng dụng VNeID để xác thực</a:t>
            </a:r>
          </a:p>
          <a:p>
            <a:pPr algn="just">
              <a:lnSpc>
                <a:spcPct val="150000"/>
              </a:lnSpc>
            </a:pPr>
            <a:r>
              <a:rPr lang="vi-VN" sz="1200"/>
              <a:t>Bước 4: Vào giao diện đăng ký nguyện vọng</a:t>
            </a:r>
          </a:p>
        </p:txBody>
      </p:sp>
    </p:spTree>
    <p:extLst>
      <p:ext uri="{BB962C8B-B14F-4D97-AF65-F5344CB8AC3E}">
        <p14:creationId xmlns:p14="http://schemas.microsoft.com/office/powerpoint/2010/main" val="261263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t="-1" b="-1"/>
          <a:stretch/>
        </p:blipFill>
        <p:spPr>
          <a:xfrm>
            <a:off x="0" y="0"/>
            <a:ext cx="12191695" cy="922564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381305" y="333756"/>
            <a:ext cx="476402" cy="476402"/>
          </a:xfrm>
          <a:prstGeom prst="roundRect">
            <a:avLst>
              <a:gd name="adj" fmla="val 76775"/>
            </a:avLst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 l="-80" r="-80"/>
          <a:stretch/>
        </p:blipFill>
        <p:spPr>
          <a:xfrm>
            <a:off x="476402" y="457200"/>
            <a:ext cx="286207" cy="2286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000353" y="299923"/>
            <a:ext cx="999693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smtClean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MỘT SỐ HÌNH ẢNH MINH HỌA VỀ QUY TRÌNH ĐĂNG KÝ DỰ THI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1000354" y="642823"/>
            <a:ext cx="43626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smtClean="0">
                <a:solidFill>
                  <a:srgbClr val="FFFFFF">
                    <a:alpha val="8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Kỳ thi tuyển sinh vào lớp 10 THPT năm học 2026-2027</a:t>
            </a:r>
            <a:endParaRPr lang="en-US" sz="1000" dirty="0"/>
          </a:p>
        </p:txBody>
      </p:sp>
      <p:sp>
        <p:nvSpPr>
          <p:cNvPr id="44" name="Text 5"/>
          <p:cNvSpPr txBox="1"/>
          <p:nvPr/>
        </p:nvSpPr>
        <p:spPr>
          <a:xfrm>
            <a:off x="476402" y="1253974"/>
            <a:ext cx="4172752" cy="258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smtClean="0">
                <a:solidFill>
                  <a:srgbClr val="1E3A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DÀNH CHO HỌC SINH/PHỤ HUYNH HỌC SINH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619506" y="1558101"/>
            <a:ext cx="3766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mtClean="0"/>
              <a:t>Cách 2: Đăng ký qua VNeID của PHHS/GVCN…</a:t>
            </a:r>
            <a:endParaRPr lang="en-US" sz="1400" b="1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56" y="3483354"/>
            <a:ext cx="3348051" cy="2835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529061" y="1906973"/>
            <a:ext cx="4185405" cy="1401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vi-VN" sz="1200"/>
              <a:t>Bước 1: Truy cập cổng </a:t>
            </a:r>
            <a:r>
              <a:rPr lang="vi-VN" sz="1200" b="1" smtClean="0">
                <a:solidFill>
                  <a:srgbClr val="FF0000"/>
                </a:solidFill>
                <a:latin typeface="Arial (Body)"/>
              </a:rPr>
              <a:t>tsdaucap.hanoi.</a:t>
            </a:r>
            <a:r>
              <a:rPr lang="en-US" sz="1200" b="1" smtClean="0">
                <a:solidFill>
                  <a:srgbClr val="FF0000"/>
                </a:solidFill>
                <a:latin typeface="Arial (Body)"/>
              </a:rPr>
              <a:t>gov</a:t>
            </a:r>
            <a:r>
              <a:rPr lang="vi-VN" sz="1200" b="1" smtClean="0">
                <a:solidFill>
                  <a:srgbClr val="FF0000"/>
                </a:solidFill>
                <a:latin typeface="Arial (Body)"/>
              </a:rPr>
              <a:t>.vn</a:t>
            </a:r>
            <a:endParaRPr lang="vi-VN" sz="1200" b="1">
              <a:solidFill>
                <a:srgbClr val="FF0000"/>
              </a:solidFill>
              <a:latin typeface="Arial (Body)"/>
            </a:endParaRPr>
          </a:p>
          <a:p>
            <a:pPr algn="just">
              <a:lnSpc>
                <a:spcPct val="120000"/>
              </a:lnSpc>
            </a:pPr>
            <a:r>
              <a:rPr lang="vi-VN" sz="1200"/>
              <a:t>Bước 2: Đăng ký dự tuyển vào lớp 10</a:t>
            </a:r>
          </a:p>
          <a:p>
            <a:pPr algn="just">
              <a:lnSpc>
                <a:spcPct val="120000"/>
              </a:lnSpc>
            </a:pPr>
            <a:r>
              <a:rPr lang="vi-VN" sz="1200"/>
              <a:t>Bước 3: </a:t>
            </a:r>
            <a:r>
              <a:rPr lang="vi-VN" sz="1200">
                <a:latin typeface="Arial" panose="020B0604020202020204" pitchFamily="34" charset="0"/>
                <a:cs typeface="Arial" panose="020B0604020202020204" pitchFamily="34" charset="0"/>
              </a:rPr>
              <a:t>Mở ứng dụng VNeID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của PHHS </a:t>
            </a:r>
            <a:r>
              <a:rPr lang="vi-VN" sz="1200" smtClean="0">
                <a:latin typeface="Arial" panose="020B0604020202020204" pitchFamily="34" charset="0"/>
                <a:cs typeface="Arial" panose="020B0604020202020204" pitchFamily="34" charset="0"/>
              </a:rPr>
              <a:t>để </a:t>
            </a:r>
            <a:r>
              <a:rPr lang="vi-VN" sz="1200">
                <a:latin typeface="Arial" panose="020B0604020202020204" pitchFamily="34" charset="0"/>
                <a:cs typeface="Arial" panose="020B0604020202020204" pitchFamily="34" charset="0"/>
              </a:rPr>
              <a:t>xác thực</a:t>
            </a:r>
          </a:p>
          <a:p>
            <a:pPr algn="just">
              <a:lnSpc>
                <a:spcPct val="120000"/>
              </a:lnSpc>
            </a:pPr>
            <a:r>
              <a:rPr lang="vi-VN" sz="1200"/>
              <a:t>Bước 4: </a:t>
            </a:r>
            <a:r>
              <a:rPr lang="vi-VN" sz="1200">
                <a:latin typeface="Arial" panose="020B0604020202020204" pitchFamily="34" charset="0"/>
                <a:cs typeface="Arial" panose="020B0604020202020204" pitchFamily="34" charset="0"/>
              </a:rPr>
              <a:t>Nhập Mã HS,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Mật khẩu trên CSDL ngành do GVCN cấp</a:t>
            </a:r>
          </a:p>
          <a:p>
            <a:pPr algn="just">
              <a:lnSpc>
                <a:spcPct val="120000"/>
              </a:lnSpc>
            </a:pPr>
            <a:r>
              <a:rPr lang="vi-VN" sz="1200" smtClean="0"/>
              <a:t>Bước </a:t>
            </a:r>
            <a:r>
              <a:rPr lang="vi-VN" sz="1200"/>
              <a:t>5: Vào giao diện đăng ký nguyện vọng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466" y="1262138"/>
            <a:ext cx="7269824" cy="507818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9315449" y="3633107"/>
            <a:ext cx="2375807" cy="9797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24861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t="-1" b="-1"/>
          <a:stretch/>
        </p:blipFill>
        <p:spPr>
          <a:xfrm>
            <a:off x="0" y="0"/>
            <a:ext cx="12191695" cy="922564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381305" y="333756"/>
            <a:ext cx="476402" cy="476402"/>
          </a:xfrm>
          <a:prstGeom prst="roundRect">
            <a:avLst>
              <a:gd name="adj" fmla="val 76775"/>
            </a:avLst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 l="-80" r="-80"/>
          <a:stretch/>
        </p:blipFill>
        <p:spPr>
          <a:xfrm>
            <a:off x="476402" y="457200"/>
            <a:ext cx="286207" cy="2286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000353" y="299923"/>
            <a:ext cx="999693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smtClean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MỘT SỐ HÌNH ẢNH MINH HỌA VỀ QUY TRÌNH ĐĂNG KÝ DỰ THI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1000354" y="642823"/>
            <a:ext cx="43626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smtClean="0">
                <a:solidFill>
                  <a:srgbClr val="FFFFFF">
                    <a:alpha val="8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Kỳ thi tuyển sinh vào lớp 10 THPT năm học 2026-2027</a:t>
            </a:r>
            <a:endParaRPr lang="en-US" sz="1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67" y="1580154"/>
            <a:ext cx="5986665" cy="459795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802" y="1580154"/>
            <a:ext cx="5374576" cy="233897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801" y="4180101"/>
            <a:ext cx="5374575" cy="199800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 5"/>
          <p:cNvSpPr txBox="1"/>
          <p:nvPr/>
        </p:nvSpPr>
        <p:spPr>
          <a:xfrm>
            <a:off x="4074616" y="1104598"/>
            <a:ext cx="4172752" cy="258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smtClean="0">
                <a:solidFill>
                  <a:srgbClr val="1E3A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GIAO DIỆN ĐĂNG KÝ NGUYỆN VỌNG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5124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t="-1" b="-1"/>
          <a:stretch/>
        </p:blipFill>
        <p:spPr>
          <a:xfrm>
            <a:off x="0" y="0"/>
            <a:ext cx="12191695" cy="922564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381305" y="333756"/>
            <a:ext cx="476402" cy="476402"/>
          </a:xfrm>
          <a:prstGeom prst="roundRect">
            <a:avLst>
              <a:gd name="adj" fmla="val 76775"/>
            </a:avLst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 l="-80" r="-80"/>
          <a:stretch/>
        </p:blipFill>
        <p:spPr>
          <a:xfrm>
            <a:off x="476402" y="457200"/>
            <a:ext cx="286207" cy="2286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000353" y="299923"/>
            <a:ext cx="999693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smtClean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MỘT SỐ HÌNH ẢNH MINH HỌA VỀ QUY TRÌNH ĐĂNG KÝ DỰ THI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1000354" y="642823"/>
            <a:ext cx="43626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smtClean="0">
                <a:solidFill>
                  <a:srgbClr val="FFFFFF">
                    <a:alpha val="8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Kỳ thi tuyển sinh vào lớp 10 THPT năm học 2026-2027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282430" y="1453467"/>
            <a:ext cx="4172752" cy="258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smtClean="0">
                <a:solidFill>
                  <a:srgbClr val="1E3A8A"/>
                </a:solidFill>
                <a:latin typeface="Montserrat" pitchFamily="34" charset="0"/>
                <a:ea typeface="Montserrat" pitchFamily="34" charset="-122"/>
              </a:rPr>
              <a:t>XÁC NHẬN NGUYỆN VỌNG</a:t>
            </a:r>
            <a:endParaRPr lang="en-US" sz="1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09" y="1992310"/>
            <a:ext cx="5080663" cy="3450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1" y="1477960"/>
            <a:ext cx="4735097" cy="5017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ight Arrow 15"/>
          <p:cNvSpPr/>
          <p:nvPr/>
        </p:nvSpPr>
        <p:spPr>
          <a:xfrm>
            <a:off x="5935436" y="3575957"/>
            <a:ext cx="628650" cy="22043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3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t="-1" b="-1"/>
          <a:stretch/>
        </p:blipFill>
        <p:spPr>
          <a:xfrm>
            <a:off x="0" y="0"/>
            <a:ext cx="12191695" cy="922564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381305" y="333756"/>
            <a:ext cx="476402" cy="476402"/>
          </a:xfrm>
          <a:prstGeom prst="roundRect">
            <a:avLst>
              <a:gd name="adj" fmla="val 76775"/>
            </a:avLst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 l="-80" r="-80"/>
          <a:stretch/>
        </p:blipFill>
        <p:spPr>
          <a:xfrm>
            <a:off x="476402" y="457200"/>
            <a:ext cx="286207" cy="2286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000353" y="299923"/>
            <a:ext cx="999693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smtClean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MỘT SỐ HÌNH ẢNH MINH HỌA VỀ QUY TRÌNH ĐĂNG KÝ DỰ THI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1000354" y="642823"/>
            <a:ext cx="43626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smtClean="0">
                <a:solidFill>
                  <a:srgbClr val="FFFFFF">
                    <a:alpha val="8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Kỳ thi tuyển sinh vào lớp 10 THPT năm học 2026-2027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761672" y="1324048"/>
            <a:ext cx="5047592" cy="258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smtClean="0">
                <a:solidFill>
                  <a:srgbClr val="1E3A8A"/>
                </a:solidFill>
                <a:latin typeface="Montserrat" pitchFamily="34" charset="0"/>
                <a:ea typeface="Montserrat" pitchFamily="34" charset="-122"/>
              </a:rPr>
              <a:t>THỐNG KÊ NGUYỆN VỌNG THEO THỜI GIAN THỰC</a:t>
            </a:r>
            <a:endParaRPr lang="en-US" sz="1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05" y="1861456"/>
            <a:ext cx="5466743" cy="391885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680" y="1861455"/>
            <a:ext cx="5710198" cy="3918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897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t="-1" b="-1"/>
          <a:stretch/>
        </p:blipFill>
        <p:spPr>
          <a:xfrm>
            <a:off x="0" y="0"/>
            <a:ext cx="12191695" cy="922564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381305" y="333756"/>
            <a:ext cx="476402" cy="476402"/>
          </a:xfrm>
          <a:prstGeom prst="roundRect">
            <a:avLst>
              <a:gd name="adj" fmla="val 76775"/>
            </a:avLst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 l="-80" r="-80"/>
          <a:stretch/>
        </p:blipFill>
        <p:spPr>
          <a:xfrm>
            <a:off x="476402" y="457200"/>
            <a:ext cx="286207" cy="2286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000353" y="299923"/>
            <a:ext cx="999693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smtClean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</a:rPr>
              <a:t>ỨNG DỤNG HỖ TRỢ ĐĂNG KÝ DỰ THI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1000354" y="642823"/>
            <a:ext cx="43626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smtClean="0">
                <a:solidFill>
                  <a:srgbClr val="FFFFFF">
                    <a:alpha val="8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Kỳ thi tuyển sinh vào lớp 10 THPT năm học 2026-2027</a:t>
            </a:r>
            <a:endParaRPr lang="en-US" sz="1000" dirty="0"/>
          </a:p>
        </p:txBody>
      </p:sp>
      <p:sp>
        <p:nvSpPr>
          <p:cNvPr id="11" name="Rectangle 10"/>
          <p:cNvSpPr/>
          <p:nvPr/>
        </p:nvSpPr>
        <p:spPr>
          <a:xfrm>
            <a:off x="857707" y="1549275"/>
            <a:ext cx="33294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mtClean="0">
                <a:hlinkClick r:id="rId7"/>
              </a:rPr>
              <a:t>Tổng </a:t>
            </a:r>
            <a:r>
              <a:rPr lang="vi-VN">
                <a:hlinkClick r:id="rId7"/>
              </a:rPr>
              <a:t>đài </a:t>
            </a:r>
            <a:r>
              <a:rPr lang="vi-VN" smtClean="0">
                <a:hlinkClick r:id="rId7"/>
              </a:rPr>
              <a:t>AI</a:t>
            </a:r>
            <a:endParaRPr lang="en-US" smtClean="0"/>
          </a:p>
          <a:p>
            <a:pPr algn="ctr"/>
            <a:r>
              <a:rPr lang="en-US"/>
              <a:t>https://ai-voice-stage.ginno.com/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02" y="2345399"/>
            <a:ext cx="4226654" cy="40897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871" y="2067214"/>
            <a:ext cx="2204130" cy="43678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10295164" y="4547507"/>
            <a:ext cx="571500" cy="5061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057" y="4251160"/>
            <a:ext cx="3890658" cy="22002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Rectangle 18"/>
          <p:cNvSpPr/>
          <p:nvPr/>
        </p:nvSpPr>
        <p:spPr>
          <a:xfrm>
            <a:off x="5983511" y="1550154"/>
            <a:ext cx="3123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mtClean="0"/>
              <a:t>Tải và sử dụng ứng dung iHanoi</a:t>
            </a:r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057" y="2067214"/>
            <a:ext cx="3890658" cy="20633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3887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614" y="0"/>
            <a:ext cx="9136386" cy="6858000"/>
          </a:xfrm>
          <a:prstGeom prst="rect">
            <a:avLst/>
          </a:prstGeom>
        </p:spPr>
      </p:pic>
      <p:sp useBgFill="1">
        <p:nvSpPr>
          <p:cNvPr id="2" name="Title 1">
            <a:extLst>
              <a:ext uri="{FF2B5EF4-FFF2-40B4-BE49-F238E27FC236}">
                <a16:creationId xmlns:a16="http://schemas.microsoft.com/office/drawing/2014/main" id="{EFDB87A3-F2B0-6C9A-501F-1776D4E2F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179" y="2680854"/>
            <a:ext cx="7715250" cy="1496291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TRÂN TRỌNG CẢM </a:t>
            </a:r>
            <a:r>
              <a:rPr lang="vi-VN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11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310</Words>
  <Application>Microsoft Office PowerPoint</Application>
  <PresentationFormat>Widescreen</PresentationFormat>
  <Paragraphs>38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Arial (Body)</vt:lpstr>
      <vt:lpstr>Calibri</vt:lpstr>
      <vt:lpstr>Calibri Light</vt:lpstr>
      <vt:lpstr>Montserrat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TRÂN TRỌNG CẢM ƠN!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Windows User</cp:lastModifiedBy>
  <cp:revision>56</cp:revision>
  <cp:lastPrinted>2026-04-01T12:07:52Z</cp:lastPrinted>
  <dcterms:created xsi:type="dcterms:W3CDTF">2026-03-25T10:27:01Z</dcterms:created>
  <dcterms:modified xsi:type="dcterms:W3CDTF">2026-04-02T13:57:06Z</dcterms:modified>
</cp:coreProperties>
</file>